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notesMasterIdLst>
    <p:notesMasterId r:id="rId20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63" r:id="rId15"/>
    <p:sldId id="264" r:id="rId16"/>
    <p:sldId id="271" r:id="rId17"/>
    <p:sldId id="273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2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1EBC09-5499-4E1A-ABE1-AF215B719A5A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DB961-B9D9-4E16-BF1C-03BDAAFC5A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798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DB961-B9D9-4E16-BF1C-03BDAAFC5A1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721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DB961-B9D9-4E16-BF1C-03BDAAFC5A1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198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ED8-630B-4C51-B449-65CE18114730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66C5140-8818-4EB8-B15B-D35D7218F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46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ED8-630B-4C51-B449-65CE18114730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66C5140-8818-4EB8-B15B-D35D7218F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633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ED8-630B-4C51-B449-65CE18114730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66C5140-8818-4EB8-B15B-D35D7218F5D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4760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ED8-630B-4C51-B449-65CE18114730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66C5140-8818-4EB8-B15B-D35D7218F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140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ED8-630B-4C51-B449-65CE18114730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66C5140-8818-4EB8-B15B-D35D7218F5D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9735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ED8-630B-4C51-B449-65CE18114730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66C5140-8818-4EB8-B15B-D35D7218F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11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ED8-630B-4C51-B449-65CE18114730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C5140-8818-4EB8-B15B-D35D7218F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859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ED8-630B-4C51-B449-65CE18114730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C5140-8818-4EB8-B15B-D35D7218F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512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ED8-630B-4C51-B449-65CE18114730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C5140-8818-4EB8-B15B-D35D7218F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691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ED8-630B-4C51-B449-65CE18114730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66C5140-8818-4EB8-B15B-D35D7218F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043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ED8-630B-4C51-B449-65CE18114730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66C5140-8818-4EB8-B15B-D35D7218F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564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ED8-630B-4C51-B449-65CE18114730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66C5140-8818-4EB8-B15B-D35D7218F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000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ED8-630B-4C51-B449-65CE18114730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C5140-8818-4EB8-B15B-D35D7218F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173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ED8-630B-4C51-B449-65CE18114730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C5140-8818-4EB8-B15B-D35D7218F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986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ED8-630B-4C51-B449-65CE18114730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C5140-8818-4EB8-B15B-D35D7218F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590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AED8-630B-4C51-B449-65CE18114730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66C5140-8818-4EB8-B15B-D35D7218F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864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4AED8-630B-4C51-B449-65CE18114730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66C5140-8818-4EB8-B15B-D35D7218F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63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10041924" cy="3202501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Лицензирование деятельности </a:t>
            </a:r>
            <a:b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сохранению объектов </a:t>
            </a:r>
            <a:b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культурного наследия </a:t>
            </a:r>
            <a:b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(памятников истории и культуры) народов Российской Федерации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7502" y="4720281"/>
            <a:ext cx="10128422" cy="93293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НОВЫЙ ПОРЯДОК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313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68510" y="111644"/>
            <a:ext cx="9494941" cy="66207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«Какие документы необходимо подать»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2853" t="6264" r="14237"/>
          <a:stretch/>
        </p:blipFill>
        <p:spPr>
          <a:xfrm>
            <a:off x="4933741" y="673238"/>
            <a:ext cx="7335297" cy="5321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1704" t="7827" r="15275"/>
          <a:stretch/>
        </p:blipFill>
        <p:spPr>
          <a:xfrm>
            <a:off x="542612" y="2361362"/>
            <a:ext cx="6219930" cy="441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Прямая со стрелкой 10"/>
          <p:cNvCxnSpPr/>
          <p:nvPr/>
        </p:nvCxnSpPr>
        <p:spPr>
          <a:xfrm>
            <a:off x="12098215" y="1034980"/>
            <a:ext cx="0" cy="4813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5627077" y="2723103"/>
            <a:ext cx="888903" cy="2813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707464" y="3717890"/>
            <a:ext cx="808516" cy="3617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1457011" y="3333774"/>
            <a:ext cx="743578" cy="303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1457011" y="4300695"/>
            <a:ext cx="733530" cy="268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542233" y="3094892"/>
            <a:ext cx="8139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542233" y="4149970"/>
            <a:ext cx="9244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38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8220" y="624110"/>
            <a:ext cx="9796391" cy="692224"/>
          </a:xfrm>
        </p:spPr>
        <p:txBody>
          <a:bodyPr/>
          <a:lstStyle/>
          <a:p>
            <a:r>
              <a:rPr lang="ru-RU" dirty="0"/>
              <a:t>Какие документы необходимо </a:t>
            </a:r>
            <a:r>
              <a:rPr lang="ru-RU" dirty="0" smtClean="0"/>
              <a:t>подать: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89212" y="1316333"/>
            <a:ext cx="4313864" cy="5466303"/>
          </a:xfrm>
        </p:spPr>
        <p:txBody>
          <a:bodyPr>
            <a:normAutofit fontScale="92500" lnSpcReduction="20000"/>
          </a:bodyPr>
          <a:lstStyle/>
          <a:p>
            <a:r>
              <a:rPr lang="ru-RU" b="1" u="sng" dirty="0" smtClean="0"/>
              <a:t>Предоставление лицензии:</a:t>
            </a:r>
          </a:p>
          <a:p>
            <a:pPr>
              <a:buFontTx/>
              <a:buChar char="-"/>
            </a:pPr>
            <a:r>
              <a:rPr lang="ru-RU" dirty="0" smtClean="0"/>
              <a:t>Опись</a:t>
            </a:r>
          </a:p>
          <a:p>
            <a:pPr>
              <a:buFontTx/>
              <a:buChar char="-"/>
            </a:pPr>
            <a:r>
              <a:rPr lang="ru-RU" dirty="0" smtClean="0"/>
              <a:t>Заявление</a:t>
            </a:r>
          </a:p>
          <a:p>
            <a:pPr>
              <a:buFontTx/>
              <a:buChar char="-"/>
            </a:pPr>
            <a:r>
              <a:rPr lang="ru-RU" dirty="0" smtClean="0"/>
              <a:t>Выписка из ЕГРЮЛ (ЕГРИП)</a:t>
            </a:r>
          </a:p>
          <a:p>
            <a:pPr>
              <a:buFontTx/>
              <a:buChar char="-"/>
            </a:pPr>
            <a:r>
              <a:rPr lang="ru-RU" dirty="0" smtClean="0"/>
              <a:t>Копия платежного поручения (7500 р.)</a:t>
            </a:r>
          </a:p>
          <a:p>
            <a:pPr>
              <a:buFontTx/>
              <a:buChar char="-"/>
            </a:pPr>
            <a:r>
              <a:rPr lang="ru-RU" dirty="0" smtClean="0"/>
              <a:t>Документы на </a:t>
            </a:r>
            <a:r>
              <a:rPr lang="ru-RU" dirty="0" smtClean="0"/>
              <a:t>работников в </a:t>
            </a:r>
            <a:r>
              <a:rPr lang="ru-RU" dirty="0" smtClean="0"/>
              <a:t>заверенных копиях (комплект на каждого):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Приказ </a:t>
            </a:r>
            <a:r>
              <a:rPr lang="ru-RU" dirty="0" smtClean="0"/>
              <a:t>о приеме на работу, трудовой договор, трудовая книжка, документ об образовании, внутренний приказ о возложении ответственности на </a:t>
            </a:r>
            <a:r>
              <a:rPr lang="ru-RU" dirty="0" smtClean="0"/>
              <a:t>работника за </a:t>
            </a:r>
            <a:r>
              <a:rPr lang="ru-RU" dirty="0" smtClean="0"/>
              <a:t>выполнение работ по сохранению ОКН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Срок </a:t>
            </a:r>
            <a:r>
              <a:rPr lang="ru-RU" dirty="0" smtClean="0"/>
              <a:t>рассмотрения: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45 рабочих дней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190747" y="1316333"/>
            <a:ext cx="4313864" cy="5466303"/>
          </a:xfrm>
        </p:spPr>
        <p:txBody>
          <a:bodyPr>
            <a:normAutofit fontScale="92500" lnSpcReduction="20000"/>
          </a:bodyPr>
          <a:lstStyle/>
          <a:p>
            <a:r>
              <a:rPr lang="ru-RU" b="1" u="sng" dirty="0" smtClean="0"/>
              <a:t>Переоформление лицензии:</a:t>
            </a:r>
          </a:p>
          <a:p>
            <a:pPr>
              <a:buFontTx/>
              <a:buChar char="-"/>
            </a:pPr>
            <a:r>
              <a:rPr lang="ru-RU" dirty="0"/>
              <a:t>Опись</a:t>
            </a:r>
          </a:p>
          <a:p>
            <a:pPr>
              <a:buFontTx/>
              <a:buChar char="-"/>
            </a:pPr>
            <a:r>
              <a:rPr lang="ru-RU" dirty="0" smtClean="0"/>
              <a:t>Заявление</a:t>
            </a:r>
          </a:p>
          <a:p>
            <a:pPr>
              <a:buFontTx/>
              <a:buChar char="-"/>
            </a:pPr>
            <a:r>
              <a:rPr lang="ru-RU" u="sng" dirty="0" smtClean="0"/>
              <a:t>Оригинал лицензии</a:t>
            </a:r>
          </a:p>
          <a:p>
            <a:pPr>
              <a:buFontTx/>
              <a:buChar char="-"/>
            </a:pPr>
            <a:r>
              <a:rPr lang="ru-RU" dirty="0" smtClean="0"/>
              <a:t>Выписка </a:t>
            </a:r>
            <a:r>
              <a:rPr lang="ru-RU" dirty="0"/>
              <a:t>из ЕГРЮЛ (</a:t>
            </a:r>
            <a:r>
              <a:rPr lang="ru-RU" dirty="0" smtClean="0"/>
              <a:t>ЕГРИП)</a:t>
            </a:r>
          </a:p>
          <a:p>
            <a:pPr>
              <a:buFontTx/>
              <a:buChar char="-"/>
            </a:pPr>
            <a:r>
              <a:rPr lang="ru-RU" dirty="0" smtClean="0"/>
              <a:t>Копия </a:t>
            </a:r>
            <a:r>
              <a:rPr lang="ru-RU" dirty="0"/>
              <a:t>платежного поручения </a:t>
            </a:r>
            <a:r>
              <a:rPr lang="ru-RU" dirty="0" smtClean="0"/>
              <a:t>(3500 </a:t>
            </a:r>
            <a:r>
              <a:rPr lang="ru-RU" dirty="0"/>
              <a:t>р</a:t>
            </a:r>
            <a:r>
              <a:rPr lang="ru-RU" dirty="0" smtClean="0"/>
              <a:t>. –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виды работ</a:t>
            </a:r>
            <a:r>
              <a:rPr lang="ru-RU" dirty="0" smtClean="0"/>
              <a:t>)</a:t>
            </a:r>
          </a:p>
          <a:p>
            <a:pPr>
              <a:buFontTx/>
              <a:buChar char="-"/>
            </a:pPr>
            <a:r>
              <a:rPr lang="ru-RU" dirty="0" smtClean="0"/>
              <a:t>Документы </a:t>
            </a:r>
            <a:r>
              <a:rPr lang="ru-RU" dirty="0"/>
              <a:t>на </a:t>
            </a:r>
            <a:r>
              <a:rPr lang="ru-RU" dirty="0" smtClean="0"/>
              <a:t>работников в </a:t>
            </a:r>
            <a:r>
              <a:rPr lang="ru-RU" dirty="0"/>
              <a:t>заверенных копиях (комплект на каждого):</a:t>
            </a:r>
          </a:p>
          <a:p>
            <a:pPr marL="0" indent="0">
              <a:buNone/>
            </a:pPr>
            <a:r>
              <a:rPr lang="ru-RU" dirty="0"/>
              <a:t>Приказ о приеме на работу, трудовой договор, трудовая книжка, документ об образовании, внутренний приказ о возложении ответственности на </a:t>
            </a:r>
            <a:r>
              <a:rPr lang="ru-RU" dirty="0" smtClean="0"/>
              <a:t>работника за </a:t>
            </a:r>
            <a:r>
              <a:rPr lang="ru-RU" dirty="0"/>
              <a:t>выполнение работ по сохранению ОКН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Срок рассмотрения: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30 </a:t>
            </a:r>
            <a:r>
              <a:rPr lang="ru-RU" dirty="0"/>
              <a:t>рабочих дней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10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6714" y="590859"/>
            <a:ext cx="8911687" cy="730865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работ и специалисты: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799" t="20219" r="4692" b="7146"/>
          <a:stretch/>
        </p:blipFill>
        <p:spPr>
          <a:xfrm>
            <a:off x="523702" y="1596044"/>
            <a:ext cx="11650367" cy="514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3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305" y="241725"/>
            <a:ext cx="9576262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Аттестация 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специалистов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 сохранения объектов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культурного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наследия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исключением спасательных археологических полевых работ),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 реставрации иных культурных ценностей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56456" y="3981796"/>
            <a:ext cx="10519959" cy="271826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 smtClean="0"/>
              <a:t>Регулируется следующими нормативно-правовыми актами:</a:t>
            </a:r>
          </a:p>
          <a:p>
            <a:r>
              <a:rPr lang="ru-RU" dirty="0"/>
              <a:t>Федеральный закон от 25.06.2002 № </a:t>
            </a:r>
            <a:r>
              <a:rPr lang="ru-RU" b="1" dirty="0"/>
              <a:t>73-ФЗ</a:t>
            </a:r>
            <a:r>
              <a:rPr lang="ru-RU" dirty="0"/>
              <a:t> «Об объектах культурного наследия (памятниках истории и культуры) народов Российской Федерации»</a:t>
            </a:r>
          </a:p>
          <a:p>
            <a:r>
              <a:rPr lang="ru-RU" dirty="0"/>
              <a:t>Приказ Минкультуры России от 05.05.2012 </a:t>
            </a:r>
            <a:r>
              <a:rPr lang="ru-RU" dirty="0" smtClean="0"/>
              <a:t>№ </a:t>
            </a:r>
            <a:r>
              <a:rPr lang="ru-RU" b="1" dirty="0" smtClean="0"/>
              <a:t>474 </a:t>
            </a:r>
            <a:r>
              <a:rPr lang="ru-RU" dirty="0" smtClean="0"/>
              <a:t>«Об </a:t>
            </a:r>
            <a:r>
              <a:rPr lang="ru-RU" dirty="0"/>
              <a:t>утверждении Порядка проведения аттестации специалистов в области сохранения объектов культурного наследия (за исключением спасательных археологических полевых работ), в области реставрации иных культурных </a:t>
            </a:r>
            <a:r>
              <a:rPr lang="ru-RU" dirty="0" smtClean="0"/>
              <a:t>ценностей»</a:t>
            </a:r>
          </a:p>
          <a:p>
            <a:r>
              <a:rPr lang="ru-RU" dirty="0"/>
              <a:t>Приказ Минкультуры России от </a:t>
            </a:r>
            <a:r>
              <a:rPr lang="ru-RU" dirty="0" smtClean="0"/>
              <a:t>01.02.2013 </a:t>
            </a:r>
            <a:r>
              <a:rPr lang="ru-RU" dirty="0"/>
              <a:t>№ </a:t>
            </a:r>
            <a:r>
              <a:rPr lang="ru-RU" b="1" dirty="0" smtClean="0"/>
              <a:t>65</a:t>
            </a:r>
            <a:r>
              <a:rPr lang="ru-RU" dirty="0" smtClean="0"/>
              <a:t> «Об </a:t>
            </a:r>
            <a:r>
              <a:rPr lang="ru-RU" dirty="0"/>
              <a:t>утверждении Положения об Аттестационной комиссии Министерства культуры Российской Федерации по проведению аттестации специалистов в области сохранения объектов культурного наследия (за исключением спасательных археологических полевых работ), в области реставрации иных культурных </a:t>
            </a:r>
            <a:r>
              <a:rPr lang="ru-RU" dirty="0" smtClean="0"/>
              <a:t>ценностей»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933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7" b="57"/>
          <a:stretch>
            <a:fillRect/>
          </a:stretch>
        </p:blipFill>
        <p:spPr>
          <a:xfrm>
            <a:off x="819150" y="452438"/>
            <a:ext cx="4651375" cy="385445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2298" y="3981795"/>
            <a:ext cx="3084022" cy="2427317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- Главная страница</a:t>
            </a:r>
          </a:p>
          <a:p>
            <a:r>
              <a:rPr lang="ru-RU" dirty="0" smtClean="0"/>
              <a:t>- Переходим в раздел «Деятельность»</a:t>
            </a:r>
          </a:p>
          <a:p>
            <a:r>
              <a:rPr lang="ru-RU" dirty="0" smtClean="0"/>
              <a:t>- В </a:t>
            </a:r>
            <a:r>
              <a:rPr lang="ru-RU" dirty="0" smtClean="0"/>
              <a:t>разделе «Деятельность» прокручиваем страницу вниз и </a:t>
            </a:r>
            <a:r>
              <a:rPr lang="ru-RU" dirty="0"/>
              <a:t>ищем подраздел </a:t>
            </a:r>
            <a:endParaRPr lang="ru-RU" dirty="0" smtClean="0"/>
          </a:p>
          <a:p>
            <a:r>
              <a:rPr lang="ru-RU" b="1" dirty="0" smtClean="0"/>
              <a:t>«</a:t>
            </a:r>
            <a:r>
              <a:rPr lang="ru-RU" b="1" dirty="0"/>
              <a:t>Аттестация специалистов в области сохранения объектов культурного </a:t>
            </a:r>
            <a:r>
              <a:rPr lang="ru-RU" b="1" dirty="0" smtClean="0"/>
              <a:t>наследия»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2492" r="3158"/>
          <a:stretch/>
        </p:blipFill>
        <p:spPr>
          <a:xfrm>
            <a:off x="695651" y="182880"/>
            <a:ext cx="5547207" cy="3142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2867" r="3043"/>
          <a:stretch/>
        </p:blipFill>
        <p:spPr>
          <a:xfrm>
            <a:off x="5128952" y="2044930"/>
            <a:ext cx="6882938" cy="3879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Овал 10"/>
          <p:cNvSpPr/>
          <p:nvPr/>
        </p:nvSpPr>
        <p:spPr>
          <a:xfrm>
            <a:off x="6890904" y="3965171"/>
            <a:ext cx="4530436" cy="4904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10823171" y="4455622"/>
            <a:ext cx="931025" cy="9975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877098" y="451918"/>
            <a:ext cx="16626" cy="1424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6541478" y="276658"/>
            <a:ext cx="54704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найти информацию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аттестации специалистов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официальном сайте Минкультуры России 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https://www.mkrf.ru/</a:t>
            </a:r>
          </a:p>
        </p:txBody>
      </p:sp>
    </p:spTree>
    <p:extLst>
      <p:ext uri="{BB962C8B-B14F-4D97-AF65-F5344CB8AC3E}">
        <p14:creationId xmlns:p14="http://schemas.microsoft.com/office/powerpoint/2010/main" val="108720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729" r="3168" b="10454"/>
          <a:stretch/>
        </p:blipFill>
        <p:spPr>
          <a:xfrm>
            <a:off x="1566027" y="128847"/>
            <a:ext cx="10397802" cy="5245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67246" y="5487873"/>
            <a:ext cx="9738561" cy="1306729"/>
          </a:xfrm>
        </p:spPr>
        <p:txBody>
          <a:bodyPr>
            <a:normAutofit fontScale="92500" lnSpcReduction="20000"/>
          </a:bodyPr>
          <a:lstStyle/>
          <a:p>
            <a:r>
              <a:rPr lang="ru-RU" sz="1300" b="1" dirty="0" smtClean="0"/>
              <a:t>В разделе «Аттестация …» - слева расположено: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Нормативно-правовые акты (что с точки зрения закона регулирует процесс аттестации специалистов)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Реестр аттестованных специалистов   и   Приказы по аттестации специалистов (в этих разделах можно найти информацию об успешном прохождении аттестации и, соответственно, свою Фамилию)</a:t>
            </a:r>
            <a:endParaRPr lang="ru-RU" dirty="0"/>
          </a:p>
          <a:p>
            <a:pPr marL="171450" indent="-171450">
              <a:buFontTx/>
              <a:buChar char="-"/>
            </a:pPr>
            <a:r>
              <a:rPr lang="ru-RU" dirty="0" smtClean="0"/>
              <a:t> Секции Аттестационной комиссии Минкультуры России (6 Секций. Внутри – рекомендации каждой Секции о комплекте документов)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2310938" y="2751513"/>
            <a:ext cx="731520" cy="257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310938" y="3100647"/>
            <a:ext cx="731520" cy="274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310938" y="3474720"/>
            <a:ext cx="731520" cy="257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310938" y="3832168"/>
            <a:ext cx="731520" cy="257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310938" y="4189615"/>
            <a:ext cx="731520" cy="249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310938" y="4552692"/>
            <a:ext cx="731520" cy="252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ьная выноска 23"/>
          <p:cNvSpPr/>
          <p:nvPr/>
        </p:nvSpPr>
        <p:spPr>
          <a:xfrm>
            <a:off x="3441469" y="648394"/>
            <a:ext cx="2568632" cy="989214"/>
          </a:xfrm>
          <a:prstGeom prst="wedgeEllipseCallout">
            <a:avLst>
              <a:gd name="adj1" fmla="val -22789"/>
              <a:gd name="adj2" fmla="val 79768"/>
            </a:avLst>
          </a:prstGeom>
          <a:gradFill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accent1"/>
                </a:solidFill>
              </a:rPr>
              <a:t>что с точки зрения закона регулирует процесс аттестации специалистов</a:t>
            </a:r>
            <a:endParaRPr lang="ru-RU" sz="1050" dirty="0">
              <a:solidFill>
                <a:schemeClr val="accent1"/>
              </a:solidFill>
            </a:endParaRPr>
          </a:p>
        </p:txBody>
      </p:sp>
      <p:sp>
        <p:nvSpPr>
          <p:cNvPr id="25" name="Овальная выноска 24"/>
          <p:cNvSpPr/>
          <p:nvPr/>
        </p:nvSpPr>
        <p:spPr>
          <a:xfrm>
            <a:off x="3508" y="1044755"/>
            <a:ext cx="3125037" cy="1185705"/>
          </a:xfrm>
          <a:prstGeom prst="wedgeEllipseCallout">
            <a:avLst>
              <a:gd name="adj1" fmla="val 58910"/>
              <a:gd name="adj2" fmla="val 69279"/>
            </a:avLst>
          </a:prstGeom>
          <a:gradFill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accent1"/>
                </a:solidFill>
              </a:rPr>
              <a:t>в этих разделах можно найти информацию об успешном прохождении аттестации и, соответственно, свою Фамилию</a:t>
            </a:r>
            <a:endParaRPr lang="ru-RU" sz="1050" dirty="0">
              <a:solidFill>
                <a:schemeClr val="accent1"/>
              </a:solidFill>
            </a:endParaRPr>
          </a:p>
        </p:txBody>
      </p:sp>
      <p:sp>
        <p:nvSpPr>
          <p:cNvPr id="2" name="Овальная выноска 1"/>
          <p:cNvSpPr/>
          <p:nvPr/>
        </p:nvSpPr>
        <p:spPr>
          <a:xfrm>
            <a:off x="8289890" y="2230460"/>
            <a:ext cx="3673939" cy="1959155"/>
          </a:xfrm>
          <a:prstGeom prst="wedgeEllipseCallout">
            <a:avLst>
              <a:gd name="adj1" fmla="val -20833"/>
              <a:gd name="adj2" fmla="val 107634"/>
            </a:avLst>
          </a:prstGeom>
          <a:gradFill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accent1"/>
                </a:solidFill>
              </a:rPr>
              <a:t>Ниже расположена информация – как Ваш пакет документов может попасть в Минкультуры России:</a:t>
            </a:r>
          </a:p>
          <a:p>
            <a:pPr marL="171450" indent="-171450" algn="ctr">
              <a:buFontTx/>
              <a:buChar char="-"/>
            </a:pPr>
            <a:r>
              <a:rPr lang="ru-RU" sz="1100" b="1" dirty="0" smtClean="0">
                <a:solidFill>
                  <a:schemeClr val="accent1"/>
                </a:solidFill>
              </a:rPr>
              <a:t>Почта России </a:t>
            </a:r>
            <a:r>
              <a:rPr lang="ru-RU" sz="1100" dirty="0" smtClean="0">
                <a:solidFill>
                  <a:schemeClr val="accent1"/>
                </a:solidFill>
              </a:rPr>
              <a:t>(</a:t>
            </a:r>
            <a:r>
              <a:rPr lang="ru-RU" sz="1100" dirty="0" err="1" smtClean="0">
                <a:solidFill>
                  <a:schemeClr val="accent1"/>
                </a:solidFill>
              </a:rPr>
              <a:t>М.Гнездниковский</a:t>
            </a:r>
            <a:r>
              <a:rPr lang="ru-RU" sz="1100" dirty="0" smtClean="0">
                <a:solidFill>
                  <a:schemeClr val="accent1"/>
                </a:solidFill>
              </a:rPr>
              <a:t> пер.)</a:t>
            </a:r>
          </a:p>
          <a:p>
            <a:pPr marL="171450" indent="-171450" algn="ctr">
              <a:buFontTx/>
              <a:buChar char="-"/>
            </a:pPr>
            <a:r>
              <a:rPr lang="ru-RU" sz="1100" b="1" dirty="0" smtClean="0">
                <a:solidFill>
                  <a:schemeClr val="accent1"/>
                </a:solidFill>
              </a:rPr>
              <a:t>Любым другим способом </a:t>
            </a:r>
            <a:r>
              <a:rPr lang="ru-RU" sz="1100" dirty="0" smtClean="0">
                <a:solidFill>
                  <a:schemeClr val="accent1"/>
                </a:solidFill>
              </a:rPr>
              <a:t>(</a:t>
            </a:r>
            <a:r>
              <a:rPr lang="ru-RU" sz="1100" dirty="0" err="1" smtClean="0">
                <a:solidFill>
                  <a:schemeClr val="accent1"/>
                </a:solidFill>
              </a:rPr>
              <a:t>Леонтьевский</a:t>
            </a:r>
            <a:r>
              <a:rPr lang="ru-RU" sz="1100" dirty="0">
                <a:solidFill>
                  <a:schemeClr val="accent1"/>
                </a:solidFill>
              </a:rPr>
              <a:t> </a:t>
            </a:r>
            <a:r>
              <a:rPr lang="ru-RU" sz="1100" dirty="0" smtClean="0">
                <a:solidFill>
                  <a:schemeClr val="accent1"/>
                </a:solidFill>
              </a:rPr>
              <a:t>пер.)</a:t>
            </a:r>
            <a:endParaRPr lang="ru-RU" sz="1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52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6568" t="25818" r="37750" b="19515"/>
          <a:stretch/>
        </p:blipFill>
        <p:spPr>
          <a:xfrm>
            <a:off x="5511338" y="199872"/>
            <a:ext cx="5569528" cy="3749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40608" t="19793" r="37108" b="23359"/>
          <a:stretch/>
        </p:blipFill>
        <p:spPr>
          <a:xfrm rot="908833">
            <a:off x="9587345" y="2155218"/>
            <a:ext cx="1732585" cy="2486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87732" y="4727719"/>
            <a:ext cx="5943600" cy="1986742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ru-RU" dirty="0" smtClean="0"/>
              <a:t>                                </a:t>
            </a:r>
            <a:r>
              <a:rPr lang="ru-RU" sz="1300" b="1" dirty="0" smtClean="0"/>
              <a:t>перечень </a:t>
            </a:r>
            <a:r>
              <a:rPr lang="ru-RU" sz="1300" b="1" u="sng" dirty="0"/>
              <a:t>необходимых</a:t>
            </a:r>
            <a:r>
              <a:rPr lang="ru-RU" sz="1300" b="1" dirty="0"/>
              <a:t> документов </a:t>
            </a:r>
            <a:endParaRPr lang="ru-RU" sz="1300" b="1" dirty="0" smtClean="0"/>
          </a:p>
          <a:p>
            <a:pPr>
              <a:spcBef>
                <a:spcPts val="0"/>
              </a:spcBef>
            </a:pPr>
            <a:r>
              <a:rPr lang="ru-RU" sz="1300" b="1" dirty="0" smtClean="0"/>
              <a:t>                            для </a:t>
            </a:r>
            <a:r>
              <a:rPr lang="ru-RU" sz="1300" b="1" dirty="0"/>
              <a:t>присвоения квалификационных категорий:</a:t>
            </a:r>
          </a:p>
          <a:p>
            <a:r>
              <a:rPr lang="ru-RU" dirty="0" smtClean="0"/>
              <a:t>- Заявление </a:t>
            </a:r>
            <a:r>
              <a:rPr lang="ru-RU" dirty="0"/>
              <a:t>1 экземпляр (подлинник) с указанием контактного телефона </a:t>
            </a:r>
            <a:r>
              <a:rPr lang="ru-RU" dirty="0" smtClean="0"/>
              <a:t>и электронной почты соискателя </a:t>
            </a:r>
            <a:r>
              <a:rPr lang="ru-RU" dirty="0"/>
              <a:t>(для </a:t>
            </a:r>
            <a:r>
              <a:rPr lang="ru-RU" dirty="0" smtClean="0"/>
              <a:t>связи, </a:t>
            </a:r>
            <a:r>
              <a:rPr lang="ru-RU" dirty="0"/>
              <a:t>для направления приглашения на </a:t>
            </a:r>
            <a:r>
              <a:rPr lang="ru-RU" dirty="0" smtClean="0"/>
              <a:t>собеседование) </a:t>
            </a:r>
            <a:r>
              <a:rPr lang="ru-RU" dirty="0"/>
              <a:t>и почтового адреса для направления </a:t>
            </a:r>
            <a:r>
              <a:rPr lang="ru-RU" dirty="0" smtClean="0"/>
              <a:t>соответствующего </a:t>
            </a:r>
            <a:r>
              <a:rPr lang="ru-RU" dirty="0"/>
              <a:t>решения (индекс, город, адрес).</a:t>
            </a:r>
          </a:p>
          <a:p>
            <a:r>
              <a:rPr lang="ru-RU" dirty="0" smtClean="0"/>
              <a:t>- Копия </a:t>
            </a:r>
            <a:r>
              <a:rPr lang="ru-RU" dirty="0"/>
              <a:t>паспорта.</a:t>
            </a:r>
          </a:p>
          <a:p>
            <a:r>
              <a:rPr lang="ru-RU" dirty="0" smtClean="0"/>
              <a:t>- Заверенные </a:t>
            </a:r>
            <a:r>
              <a:rPr lang="ru-RU" dirty="0"/>
              <a:t>в установленном порядке копии документов, государственного образца, подтверждающие уровень образования.</a:t>
            </a:r>
          </a:p>
          <a:p>
            <a:r>
              <a:rPr lang="ru-RU" dirty="0" smtClean="0"/>
              <a:t>- Заверенные </a:t>
            </a:r>
            <a:r>
              <a:rPr lang="ru-RU" dirty="0"/>
              <a:t>в установленном порядке копии трудовой книжки.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6772" t="18424" r="52001" b="2545"/>
          <a:stretch/>
        </p:blipFill>
        <p:spPr>
          <a:xfrm rot="20160466">
            <a:off x="1246909" y="91374"/>
            <a:ext cx="3108961" cy="4425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25091" t="11271" r="46818" b="17334"/>
          <a:stretch/>
        </p:blipFill>
        <p:spPr>
          <a:xfrm rot="20206833">
            <a:off x="5252256" y="2206995"/>
            <a:ext cx="1687484" cy="2412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8122824" y="5260789"/>
            <a:ext cx="35958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документы, </a:t>
            </a:r>
          </a:p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рекомендуемые Секцией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67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1978" y="48140"/>
            <a:ext cx="8911687" cy="824696"/>
          </a:xfrm>
        </p:spPr>
        <p:txBody>
          <a:bodyPr>
            <a:normAutofit/>
          </a:bodyPr>
          <a:lstStyle/>
          <a:p>
            <a:r>
              <a:rPr lang="ru-RU" sz="2400" dirty="0"/>
              <a:t>Планируется внесение изменений </a:t>
            </a:r>
            <a:br>
              <a:rPr lang="ru-RU" sz="2400" dirty="0"/>
            </a:br>
            <a:r>
              <a:rPr lang="ru-RU" sz="2400" dirty="0"/>
              <a:t>в порядок аттестации специалистов: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01978" y="947651"/>
            <a:ext cx="3992732" cy="637037"/>
          </a:xfrm>
        </p:spPr>
        <p:txBody>
          <a:bodyPr/>
          <a:lstStyle/>
          <a:p>
            <a:r>
              <a:rPr lang="ru-RU" sz="1100" dirty="0"/>
              <a:t>Федеральный закон от 25.06.2002 № 73-ФЗ «Об объектах культурного наследия (памятниках истории и культуры) народов Российской Федерации</a:t>
            </a:r>
            <a:r>
              <a:rPr lang="ru-RU" sz="1100" dirty="0" smtClean="0"/>
              <a:t>»:</a:t>
            </a:r>
            <a:endParaRPr lang="ru-RU" sz="11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301978" y="2072233"/>
            <a:ext cx="8911687" cy="383079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Порядок объединит аттестацию специалистов в области сохранения ОКН и аттестацию специалистов в области реставрации музейного фонда</a:t>
            </a:r>
          </a:p>
          <a:p>
            <a:r>
              <a:rPr lang="ru-RU" dirty="0"/>
              <a:t>Для третьей квалификационной категории – прохождение устного собеседования станет обязательным</a:t>
            </a:r>
          </a:p>
          <a:p>
            <a:pPr marL="0" indent="0">
              <a:buNone/>
            </a:pPr>
            <a:r>
              <a:rPr lang="ru-RU" dirty="0"/>
              <a:t>(Планируется запустить пилотный проект «Сеть региональных аттестационных комиссий» – для проведения собеседований в регионах, обратите внимание, что документы будут также подаваться в центральный аппарат Минкультуры России)</a:t>
            </a:r>
          </a:p>
          <a:p>
            <a:r>
              <a:rPr lang="ru-RU" dirty="0"/>
              <a:t>Выдача свидетельств</a:t>
            </a:r>
          </a:p>
          <a:p>
            <a:r>
              <a:rPr lang="ru-RU" dirty="0"/>
              <a:t>Введение аннулирование аттестации </a:t>
            </a:r>
          </a:p>
          <a:p>
            <a:r>
              <a:rPr lang="ru-RU" dirty="0"/>
              <a:t>Аттестация станет срочной (5 лет) </a:t>
            </a:r>
            <a:endParaRPr lang="ru-RU" dirty="0" smtClean="0"/>
          </a:p>
          <a:p>
            <a:r>
              <a:rPr lang="ru-RU" dirty="0" smtClean="0"/>
              <a:t>Распределение ответственности при проведение работ по присвоенным категориям (3,2,1,высшая)</a:t>
            </a:r>
            <a:endParaRPr lang="ru-RU" dirty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336793" y="947651"/>
            <a:ext cx="3999001" cy="1049767"/>
          </a:xfrm>
        </p:spPr>
        <p:txBody>
          <a:bodyPr/>
          <a:lstStyle/>
          <a:p>
            <a:r>
              <a:rPr lang="ru-RU" sz="1100" dirty="0"/>
              <a:t>Приказ Минкультуры России от 05.05.2012 № 474</a:t>
            </a:r>
            <a:r>
              <a:rPr lang="ru-RU" sz="1100" b="1" dirty="0"/>
              <a:t> </a:t>
            </a:r>
            <a:r>
              <a:rPr lang="ru-RU" sz="1100" dirty="0"/>
              <a:t>«Об утверждении Порядка проведения аттестации специалистов в области сохранения объектов культурного наследия (за исключением спасательных археологических полевых работ), в области реставрации иных культурных ценностей</a:t>
            </a:r>
            <a:r>
              <a:rPr lang="ru-RU" sz="1100" dirty="0" smtClean="0"/>
              <a:t>»: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18300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5527308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Monotype Corsiva" panose="03010101010201010101" pitchFamily="66" charset="0"/>
              </a:rPr>
              <a:t>Благодарю за внимание!</a:t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/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 smtClean="0"/>
              <a:t>Приходите </a:t>
            </a:r>
            <a:br>
              <a:rPr lang="ru-RU" dirty="0" smtClean="0"/>
            </a:br>
            <a:r>
              <a:rPr lang="ru-RU" dirty="0" smtClean="0"/>
              <a:t>подавать документы </a:t>
            </a:r>
            <a:br>
              <a:rPr lang="ru-RU" dirty="0" smtClean="0"/>
            </a:br>
            <a:r>
              <a:rPr lang="ru-RU" dirty="0" smtClean="0"/>
              <a:t>с целью соблюдения законодательства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7006" t="33846" r="26236" b="42857"/>
          <a:stretch/>
        </p:blipFill>
        <p:spPr>
          <a:xfrm>
            <a:off x="2300320" y="4863402"/>
            <a:ext cx="9204291" cy="81391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923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Нормативные акты, регламентирующие деятельность: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/>
              <a:t>Федеральный закон от 25.06.2002 </a:t>
            </a:r>
            <a:r>
              <a:rPr lang="ru-RU" sz="2000" dirty="0" smtClean="0"/>
              <a:t>№ 73-ФЗ «Об </a:t>
            </a:r>
            <a:r>
              <a:rPr lang="ru-RU" sz="2000" dirty="0"/>
              <a:t>объектах культурного наследия (памятниках истории и культуры) народов Российской </a:t>
            </a:r>
            <a:r>
              <a:rPr lang="ru-RU" sz="2000" dirty="0" smtClean="0"/>
              <a:t>Федерации»</a:t>
            </a:r>
            <a:endParaRPr lang="ru-RU" sz="2000" dirty="0"/>
          </a:p>
          <a:p>
            <a:r>
              <a:rPr lang="ru-RU" sz="2000" dirty="0" smtClean="0"/>
              <a:t>Федеральный </a:t>
            </a:r>
            <a:r>
              <a:rPr lang="ru-RU" sz="2000" dirty="0"/>
              <a:t>закон от 04.05.2011 № 99-ФЗ «О лицензировании отдельных видов деятельности»</a:t>
            </a:r>
          </a:p>
          <a:p>
            <a:r>
              <a:rPr lang="ru-RU" sz="2000" dirty="0"/>
              <a:t> Постановление Правительства РФ от 19.04.2012 </a:t>
            </a:r>
            <a:r>
              <a:rPr lang="ru-RU" sz="2000" dirty="0" smtClean="0"/>
              <a:t>№ 349                                     (ред</a:t>
            </a:r>
            <a:r>
              <a:rPr lang="ru-RU" sz="2000" dirty="0"/>
              <a:t>. от </a:t>
            </a:r>
            <a:r>
              <a:rPr lang="ru-RU" sz="2000" dirty="0" smtClean="0"/>
              <a:t>17.10.2017 № 1262)                                                                                        «О </a:t>
            </a:r>
            <a:r>
              <a:rPr lang="ru-RU" sz="2000" dirty="0"/>
              <a:t>лицензировании деятельности по сохранению объектов культурного наследия (памятников истории и культуры) народов Российской </a:t>
            </a:r>
            <a:r>
              <a:rPr lang="ru-RU" sz="2000" dirty="0" smtClean="0"/>
              <a:t>Федерации</a:t>
            </a:r>
            <a:endParaRPr lang="ru-RU" sz="2000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889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1520" y="302834"/>
            <a:ext cx="9912112" cy="3626615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dalus" panose="02020603050405020304" pitchFamily="18" charset="-78"/>
              </a:rPr>
              <a:t>Постановление Правительства РФ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dalus" panose="02020603050405020304" pitchFamily="18" charset="-78"/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dalus" panose="02020603050405020304" pitchFamily="18" charset="-78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dalus" panose="02020603050405020304" pitchFamily="18" charset="-78"/>
              </a:rPr>
              <a:t>от 17 октября 2017 г. № 1262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dalus" panose="02020603050405020304" pitchFamily="18" charset="-78"/>
              </a:rPr>
            </a:br>
            <a:r>
              <a:rPr lang="ru-RU" sz="3100" dirty="0" smtClean="0">
                <a:cs typeface="Andalus" panose="02020603050405020304" pitchFamily="18" charset="-78"/>
              </a:rPr>
              <a:t>«О </a:t>
            </a:r>
            <a:r>
              <a:rPr lang="ru-RU" sz="3100" dirty="0">
                <a:cs typeface="Andalus" panose="02020603050405020304" pitchFamily="18" charset="-78"/>
              </a:rPr>
              <a:t>внесении изменений в Положение о лицензировании деятельности по сохранению объектов культурного наследия (памятников истории и культуры) народов Российской </a:t>
            </a:r>
            <a:r>
              <a:rPr lang="ru-RU" sz="3100" dirty="0" smtClean="0">
                <a:cs typeface="Andalus" panose="02020603050405020304" pitchFamily="18" charset="-78"/>
              </a:rPr>
              <a:t>Федерации»</a:t>
            </a:r>
            <a:endParaRPr lang="ru-RU" dirty="0">
              <a:cs typeface="Andalus" panose="02020603050405020304" pitchFamily="18" charset="-7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3929450"/>
            <a:ext cx="8915400" cy="2458994"/>
          </a:xfrm>
        </p:spPr>
        <p:txBody>
          <a:bodyPr/>
          <a:lstStyle/>
          <a:p>
            <a:r>
              <a:rPr lang="ru-RU" dirty="0" smtClean="0"/>
              <a:t>Снижение нагрузки на бизнес (меньше </a:t>
            </a:r>
            <a:r>
              <a:rPr lang="ru-RU" dirty="0" smtClean="0"/>
              <a:t>работников в </a:t>
            </a:r>
            <a:r>
              <a:rPr lang="ru-RU" dirty="0" smtClean="0"/>
              <a:t>штате на постоянной основе)</a:t>
            </a:r>
          </a:p>
          <a:p>
            <a:r>
              <a:rPr lang="ru-RU" dirty="0" smtClean="0"/>
              <a:t>Больше самоконтроля для организаций/индивидуальных предпринимателей</a:t>
            </a:r>
          </a:p>
          <a:p>
            <a:r>
              <a:rPr lang="ru-RU" dirty="0" smtClean="0"/>
              <a:t>Возложение ответственности за сохранение ОКН на квалифицированных специалистов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835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689301"/>
          </a:xfrm>
        </p:spPr>
        <p:txBody>
          <a:bodyPr/>
          <a:lstStyle/>
          <a:p>
            <a:r>
              <a:rPr lang="ru-RU" dirty="0" smtClean="0"/>
              <a:t>Что стало иначе: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181242" y="1393213"/>
            <a:ext cx="3992732" cy="576262"/>
          </a:xfrm>
        </p:spPr>
        <p:txBody>
          <a:bodyPr/>
          <a:lstStyle/>
          <a:p>
            <a:r>
              <a:rPr lang="ru-RU" u="sng" dirty="0" smtClean="0"/>
              <a:t>До изменений</a:t>
            </a:r>
            <a:endParaRPr lang="ru-RU" u="sng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2165263" y="1979451"/>
            <a:ext cx="2955377" cy="3853749"/>
          </a:xfrm>
        </p:spPr>
        <p:txBody>
          <a:bodyPr/>
          <a:lstStyle/>
          <a:p>
            <a:r>
              <a:rPr lang="ru-RU" dirty="0" smtClean="0"/>
              <a:t>31 вид работ	</a:t>
            </a:r>
          </a:p>
          <a:p>
            <a:r>
              <a:rPr lang="ru-RU" dirty="0" smtClean="0"/>
              <a:t>Под каждый вид работ необходим специалист (один и более)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5436524" y="1403189"/>
            <a:ext cx="3999001" cy="576262"/>
          </a:xfrm>
        </p:spPr>
        <p:txBody>
          <a:bodyPr/>
          <a:lstStyle/>
          <a:p>
            <a:r>
              <a:rPr lang="ru-RU" u="sng" dirty="0" smtClean="0"/>
              <a:t>После изменений</a:t>
            </a:r>
            <a:endParaRPr lang="ru-RU" u="sng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5436524" y="2059253"/>
            <a:ext cx="6069107" cy="3840545"/>
          </a:xfrm>
        </p:spPr>
        <p:txBody>
          <a:bodyPr>
            <a:normAutofit/>
          </a:bodyPr>
          <a:lstStyle/>
          <a:p>
            <a:r>
              <a:rPr lang="ru-RU" dirty="0" smtClean="0"/>
              <a:t>11 видов работ</a:t>
            </a:r>
          </a:p>
          <a:p>
            <a:r>
              <a:rPr lang="ru-RU" dirty="0" smtClean="0"/>
              <a:t>Под все заявленные виды работ необходимо не менее 3-х работников, которые:</a:t>
            </a:r>
          </a:p>
          <a:p>
            <a:pPr>
              <a:buFontTx/>
              <a:buChar char="-"/>
            </a:pPr>
            <a:r>
              <a:rPr lang="ru-RU" dirty="0" smtClean="0"/>
              <a:t>Аттестованы (кроме 2 и 11 видов)</a:t>
            </a:r>
          </a:p>
          <a:p>
            <a:pPr>
              <a:buFontTx/>
              <a:buChar char="-"/>
            </a:pPr>
            <a:r>
              <a:rPr lang="ru-RU" dirty="0" smtClean="0"/>
              <a:t>Имеют стаж работы не менее 3-х лет за последние 10 по заявленным видам работ</a:t>
            </a:r>
          </a:p>
          <a:p>
            <a:pPr>
              <a:buFontTx/>
              <a:buChar char="-"/>
            </a:pPr>
            <a:r>
              <a:rPr lang="ru-RU" dirty="0" smtClean="0"/>
              <a:t>Находятся на руководящей должности (из перечисленных в Положении)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68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391" y="272955"/>
            <a:ext cx="9621221" cy="566382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найти информацию на официальном сайте Минкультуры России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https://www.mkrf.ru/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042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92823" y="5722180"/>
            <a:ext cx="9061889" cy="49371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/>
              <a:t>Главная страница официального сайта Минкультуры России</a:t>
            </a:r>
            <a:endParaRPr lang="ru-RU" sz="1600" b="1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" r="3363" b="-134"/>
          <a:stretch/>
        </p:blipFill>
        <p:spPr>
          <a:xfrm>
            <a:off x="2292824" y="232012"/>
            <a:ext cx="9061889" cy="5138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2497540" y="504967"/>
            <a:ext cx="955344" cy="1009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1937982" y="0"/>
            <a:ext cx="2715905" cy="6823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99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387" b="256"/>
          <a:stretch/>
        </p:blipFill>
        <p:spPr>
          <a:xfrm>
            <a:off x="2589212" y="54591"/>
            <a:ext cx="8915400" cy="5022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b="1" dirty="0" smtClean="0"/>
              <a:t>В верхней части экрана выбираем раздел «Деятельность»</a:t>
            </a:r>
            <a:endParaRPr lang="ru-RU" sz="1600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4995081" y="668740"/>
            <a:ext cx="1255594" cy="723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/>
          <p:cNvSpPr/>
          <p:nvPr/>
        </p:nvSpPr>
        <p:spPr>
          <a:xfrm>
            <a:off x="6086901" y="0"/>
            <a:ext cx="1296537" cy="6687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61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7" b="57"/>
          <a:stretch>
            <a:fillRect/>
          </a:stretch>
        </p:blipFill>
        <p:spPr>
          <a:xfrm>
            <a:off x="819150" y="452438"/>
            <a:ext cx="4651375" cy="385445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2298" y="3981795"/>
            <a:ext cx="3084022" cy="2427317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В разделе «Деятельность» в поле «название проекта» печатаем наименование подраздела </a:t>
            </a:r>
          </a:p>
          <a:p>
            <a:r>
              <a:rPr lang="ru-RU" b="1" dirty="0"/>
              <a:t>«Лицензирование деятельности по сохранению объектов культурного наследия</a:t>
            </a:r>
            <a:r>
              <a:rPr lang="ru-RU" b="1" dirty="0" smtClean="0"/>
              <a:t>»</a:t>
            </a:r>
          </a:p>
          <a:p>
            <a:r>
              <a:rPr lang="ru-RU" b="1" dirty="0" smtClean="0"/>
              <a:t>или просто «Лицензирование»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000" y="451918"/>
            <a:ext cx="4651651" cy="38591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2492" r="3158"/>
          <a:stretch/>
        </p:blipFill>
        <p:spPr>
          <a:xfrm>
            <a:off x="695651" y="182880"/>
            <a:ext cx="5547207" cy="3142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Прямая со стрелкой 12"/>
          <p:cNvCxnSpPr/>
          <p:nvPr/>
        </p:nvCxnSpPr>
        <p:spPr>
          <a:xfrm>
            <a:off x="5877098" y="451918"/>
            <a:ext cx="16626" cy="1424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8732" t="3077" r="17583" b="732"/>
          <a:stretch/>
        </p:blipFill>
        <p:spPr>
          <a:xfrm>
            <a:off x="5014127" y="1214671"/>
            <a:ext cx="7074039" cy="5194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вал 2"/>
          <p:cNvSpPr/>
          <p:nvPr/>
        </p:nvSpPr>
        <p:spPr>
          <a:xfrm>
            <a:off x="2391211" y="1366576"/>
            <a:ext cx="1507252" cy="3874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3954652" y="1034980"/>
            <a:ext cx="965534" cy="391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11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0865" t="3053" r="15195" b="6123"/>
          <a:stretch/>
        </p:blipFill>
        <p:spPr>
          <a:xfrm>
            <a:off x="257694" y="74815"/>
            <a:ext cx="6591994" cy="455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075" y="4808776"/>
            <a:ext cx="3913010" cy="1893475"/>
          </a:xfrm>
        </p:spPr>
        <p:txBody>
          <a:bodyPr/>
          <a:lstStyle/>
          <a:p>
            <a:r>
              <a:rPr lang="ru-RU" dirty="0" smtClean="0"/>
              <a:t>Слева: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«Нормативно-правовые акты»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«Какие документы необходимо  подать»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«Оплата государственной пошлины»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«Реестр лицензий»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…</a:t>
            </a:r>
          </a:p>
          <a:p>
            <a:pPr marL="171450" indent="-171450">
              <a:buFontTx/>
              <a:buChar char="-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3499" t="3030" r="17023"/>
          <a:stretch/>
        </p:blipFill>
        <p:spPr>
          <a:xfrm>
            <a:off x="5674822" y="1741471"/>
            <a:ext cx="6517178" cy="5116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Овальная выноска 6"/>
          <p:cNvSpPr/>
          <p:nvPr/>
        </p:nvSpPr>
        <p:spPr>
          <a:xfrm>
            <a:off x="3413150" y="1988752"/>
            <a:ext cx="2177935" cy="906087"/>
          </a:xfrm>
          <a:prstGeom prst="wedgeEllipseCallout">
            <a:avLst>
              <a:gd name="adj1" fmla="val -23601"/>
              <a:gd name="adj2" fmla="val 75808"/>
            </a:avLst>
          </a:prstGeom>
          <a:gradFill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accent1"/>
                </a:solidFill>
              </a:rPr>
              <a:t>Ссылка на новое Постановление Правительства РФ № 1262</a:t>
            </a:r>
            <a:endParaRPr lang="ru-RU" sz="1100" dirty="0">
              <a:solidFill>
                <a:schemeClr val="accent1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6732396" y="381837"/>
            <a:ext cx="0" cy="1195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ьная выноска 9"/>
          <p:cNvSpPr/>
          <p:nvPr/>
        </p:nvSpPr>
        <p:spPr>
          <a:xfrm>
            <a:off x="5154805" y="4348701"/>
            <a:ext cx="2260879" cy="1447922"/>
          </a:xfrm>
          <a:prstGeom prst="wedgeEllipseCallout">
            <a:avLst>
              <a:gd name="adj1" fmla="val 46278"/>
              <a:gd name="adj2" fmla="val 63194"/>
            </a:avLst>
          </a:prstGeom>
          <a:gradFill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accent1"/>
                </a:solidFill>
              </a:rPr>
              <a:t>Как документы могут попасть в Минкультуры России</a:t>
            </a:r>
            <a:endParaRPr lang="ru-RU" sz="1100" dirty="0">
              <a:solidFill>
                <a:schemeClr val="accent1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12098215" y="2352502"/>
            <a:ext cx="10049" cy="2277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ьная выноска 12"/>
          <p:cNvSpPr/>
          <p:nvPr/>
        </p:nvSpPr>
        <p:spPr>
          <a:xfrm>
            <a:off x="9123903" y="1577591"/>
            <a:ext cx="2502040" cy="1517301"/>
          </a:xfrm>
          <a:prstGeom prst="wedgeEllipseCallout">
            <a:avLst>
              <a:gd name="adj1" fmla="val -21636"/>
              <a:gd name="adj2" fmla="val 67136"/>
            </a:avLst>
          </a:prstGeom>
          <a:gradFill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accent1"/>
                </a:solidFill>
              </a:rPr>
              <a:t>Ссылка на «шпаргалку» по </a:t>
            </a:r>
            <a:r>
              <a:rPr lang="ru-RU" sz="1100" dirty="0" smtClean="0">
                <a:solidFill>
                  <a:schemeClr val="accent1"/>
                </a:solidFill>
              </a:rPr>
              <a:t>работникам</a:t>
            </a:r>
            <a:endParaRPr lang="ru-RU" sz="1100" dirty="0" smtClean="0">
              <a:solidFill>
                <a:schemeClr val="accent1"/>
              </a:solidFill>
            </a:endParaRPr>
          </a:p>
          <a:p>
            <a:pPr algn="ctr"/>
            <a:r>
              <a:rPr lang="ru-RU" sz="1100" dirty="0" smtClean="0">
                <a:solidFill>
                  <a:schemeClr val="accent1"/>
                </a:solidFill>
              </a:rPr>
              <a:t>(кого и на какие виды)</a:t>
            </a:r>
            <a:endParaRPr lang="ru-RU" sz="1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8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BF0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BF0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2112</TotalTime>
  <Words>906</Words>
  <Application>Microsoft Office PowerPoint</Application>
  <PresentationFormat>Широкоэкранный</PresentationFormat>
  <Paragraphs>110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Andalus</vt:lpstr>
      <vt:lpstr>Arial</vt:lpstr>
      <vt:lpstr>Calibri</vt:lpstr>
      <vt:lpstr>Century Gothic</vt:lpstr>
      <vt:lpstr>Monotype Corsiva</vt:lpstr>
      <vt:lpstr>Wingdings 3</vt:lpstr>
      <vt:lpstr>Легкий дым</vt:lpstr>
      <vt:lpstr>Лицензирование деятельности  по сохранению объектов  культурного наследия  (памятников истории и культуры) народов Российской Федерации</vt:lpstr>
      <vt:lpstr>Нормативные акты, регламентирующие деятельность:</vt:lpstr>
      <vt:lpstr>Постановление Правительства РФ  от 17 октября 2017 г. № 1262 «О внесении изменений в Положение о лицензировании деятельности по сохранению объектов культурного наследия (памятников истории и культуры) народов Российской Федерации»</vt:lpstr>
      <vt:lpstr>Что стало иначе:</vt:lpstr>
      <vt:lpstr>  Как найти информацию на официальном сайте Минкультуры России   https://www.mkrf.ru/</vt:lpstr>
      <vt:lpstr>Презентация PowerPoint</vt:lpstr>
      <vt:lpstr>Презентация PowerPoint</vt:lpstr>
      <vt:lpstr>Презентация PowerPoint</vt:lpstr>
      <vt:lpstr>Презентация PowerPoint</vt:lpstr>
      <vt:lpstr>«Какие документы необходимо подать»</vt:lpstr>
      <vt:lpstr>Какие документы необходимо подать:</vt:lpstr>
      <vt:lpstr>Виды работ и специалисты:</vt:lpstr>
      <vt:lpstr>Аттестация специалистов  в области сохранения объектов  культурного наследия  (за исключением спасательных археологических полевых работ),  в области реставрации иных культурных ценностей</vt:lpstr>
      <vt:lpstr>Презентация PowerPoint</vt:lpstr>
      <vt:lpstr>Презентация PowerPoint</vt:lpstr>
      <vt:lpstr>Презентация PowerPoint</vt:lpstr>
      <vt:lpstr>Планируется внесение изменений  в порядок аттестации специалистов:</vt:lpstr>
      <vt:lpstr> Благодарю за внимание!  Приходите  подавать документы  с целью соблюдения законодательства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Лицензирование деятельности  по сохранению объектов  культурного наследия  (памятников истории и культуры) народов Российской Федерации</dc:title>
  <dc:creator>Николаева Марина Сергеевна</dc:creator>
  <cp:lastModifiedBy>Николаева Марина Сергеевна</cp:lastModifiedBy>
  <cp:revision>29</cp:revision>
  <dcterms:created xsi:type="dcterms:W3CDTF">2018-01-22T07:41:01Z</dcterms:created>
  <dcterms:modified xsi:type="dcterms:W3CDTF">2018-01-24T07:59:07Z</dcterms:modified>
</cp:coreProperties>
</file>